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82" r:id="rId4"/>
    <p:sldId id="293" r:id="rId5"/>
    <p:sldId id="308" r:id="rId6"/>
    <p:sldId id="280" r:id="rId7"/>
    <p:sldId id="315" r:id="rId8"/>
    <p:sldId id="314" r:id="rId9"/>
    <p:sldId id="294" r:id="rId10"/>
    <p:sldId id="295" r:id="rId11"/>
    <p:sldId id="317" r:id="rId12"/>
    <p:sldId id="303" r:id="rId13"/>
    <p:sldId id="313" r:id="rId1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300"/>
    <a:srgbClr val="97F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94" autoAdjust="0"/>
  </p:normalViewPr>
  <p:slideViewPr>
    <p:cSldViewPr snapToGrid="0"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harepoint.business.buffalo.edu/business/EAP/Shared%20Documents/Statistics/Coordinator%20Contacts%20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sharepoint.business.buffalo.edu/business/EAP/Shared%20Documents/Statistics/Coordinator%20Contacts%20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10-11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668080294325931E-2"/>
          <c:y val="0.18842592592592591"/>
          <c:w val="0.87994054104760322"/>
          <c:h val="0.6428856809565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'[Coordinator Contacts Statistics.xlsx]Contact Summary'!$L$2</c:f>
              <c:strCache>
                <c:ptCount val="1"/>
                <c:pt idx="0">
                  <c:v>10-11</c:v>
                </c:pt>
              </c:strCache>
            </c:strRef>
          </c:tx>
          <c:invertIfNegative val="0"/>
          <c:cat>
            <c:strRef>
              <c:f>'[Coordinator Contacts Statistics.xlsx]Contact Summary'!$J$3:$J$24</c:f>
              <c:strCache>
                <c:ptCount val="22"/>
                <c:pt idx="0">
                  <c:v>AA/LR</c:v>
                </c:pt>
                <c:pt idx="1">
                  <c:v>B/G</c:v>
                </c:pt>
                <c:pt idx="2">
                  <c:v>C/R</c:v>
                </c:pt>
                <c:pt idx="3">
                  <c:v>CC</c:v>
                </c:pt>
                <c:pt idx="4">
                  <c:v>C/A</c:v>
                </c:pt>
                <c:pt idx="5">
                  <c:v>C</c:v>
                </c:pt>
                <c:pt idx="6">
                  <c:v>DV</c:v>
                </c:pt>
                <c:pt idx="7">
                  <c:v>EC</c:v>
                </c:pt>
                <c:pt idx="8">
                  <c:v>F</c:v>
                </c:pt>
                <c:pt idx="9">
                  <c:v>G</c:v>
                </c:pt>
                <c:pt idx="10">
                  <c:v>HB</c:v>
                </c:pt>
                <c:pt idx="11">
                  <c:v>HE</c:v>
                </c:pt>
                <c:pt idx="12">
                  <c:v>HO</c:v>
                </c:pt>
                <c:pt idx="13">
                  <c:v>L</c:v>
                </c:pt>
                <c:pt idx="14">
                  <c:v>MH</c:v>
                </c:pt>
                <c:pt idx="15">
                  <c:v>P/F</c:v>
                </c:pt>
                <c:pt idx="16">
                  <c:v>P/HR</c:v>
                </c:pt>
                <c:pt idx="17">
                  <c:v>R</c:v>
                </c:pt>
                <c:pt idx="18">
                  <c:v>S</c:v>
                </c:pt>
                <c:pt idx="19">
                  <c:v>SA</c:v>
                </c:pt>
                <c:pt idx="20">
                  <c:v>W/P</c:v>
                </c:pt>
                <c:pt idx="21">
                  <c:v>O/T</c:v>
                </c:pt>
              </c:strCache>
            </c:strRef>
          </c:cat>
          <c:val>
            <c:numRef>
              <c:f>'[Coordinator Contacts Statistics.xlsx]Contact Summary'!$L$3:$L$24</c:f>
              <c:numCache>
                <c:formatCode>General</c:formatCode>
                <c:ptCount val="22"/>
                <c:pt idx="0">
                  <c:v>0</c:v>
                </c:pt>
                <c:pt idx="1">
                  <c:v>12</c:v>
                </c:pt>
                <c:pt idx="2">
                  <c:v>28</c:v>
                </c:pt>
                <c:pt idx="3">
                  <c:v>2</c:v>
                </c:pt>
                <c:pt idx="4">
                  <c:v>16</c:v>
                </c:pt>
                <c:pt idx="5">
                  <c:v>0</c:v>
                </c:pt>
                <c:pt idx="6">
                  <c:v>8</c:v>
                </c:pt>
                <c:pt idx="7">
                  <c:v>12</c:v>
                </c:pt>
                <c:pt idx="8">
                  <c:v>13</c:v>
                </c:pt>
                <c:pt idx="9">
                  <c:v>0</c:v>
                </c:pt>
                <c:pt idx="10">
                  <c:v>4</c:v>
                </c:pt>
                <c:pt idx="11">
                  <c:v>12</c:v>
                </c:pt>
                <c:pt idx="12">
                  <c:v>1</c:v>
                </c:pt>
                <c:pt idx="13">
                  <c:v>13</c:v>
                </c:pt>
                <c:pt idx="14">
                  <c:v>55</c:v>
                </c:pt>
                <c:pt idx="15">
                  <c:v>38</c:v>
                </c:pt>
                <c:pt idx="16">
                  <c:v>21</c:v>
                </c:pt>
                <c:pt idx="17">
                  <c:v>56</c:v>
                </c:pt>
                <c:pt idx="18">
                  <c:v>15</c:v>
                </c:pt>
                <c:pt idx="19">
                  <c:v>26</c:v>
                </c:pt>
                <c:pt idx="20">
                  <c:v>50</c:v>
                </c:pt>
                <c:pt idx="2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85808"/>
        <c:axId val="155086368"/>
      </c:barChart>
      <c:catAx>
        <c:axId val="15508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086368"/>
        <c:crosses val="autoZero"/>
        <c:auto val="1"/>
        <c:lblAlgn val="ctr"/>
        <c:lblOffset val="100"/>
        <c:noMultiLvlLbl val="0"/>
      </c:catAx>
      <c:valAx>
        <c:axId val="15508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8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EAP Contact Statistics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'[Coordinator Contacts Statistics.xlsx]Contact Summary'!$B$3</c:f>
              <c:strCache>
                <c:ptCount val="1"/>
                <c:pt idx="0">
                  <c:v>First Contact</c:v>
                </c:pt>
              </c:strCache>
            </c:strRef>
          </c:tx>
          <c:invertIfNegative val="0"/>
          <c:cat>
            <c:strRef>
              <c:f>'[Coordinator Contacts Statistics.xlsx]Contact Summary'!$A$4:$A$12</c:f>
              <c:strCache>
                <c:ptCount val="9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</c:strCache>
            </c:strRef>
          </c:cat>
          <c:val>
            <c:numRef>
              <c:f>'[Coordinator Contacts Statistics.xlsx]Contact Summary'!$B$4:$B$12</c:f>
              <c:numCache>
                <c:formatCode>General</c:formatCode>
                <c:ptCount val="9"/>
                <c:pt idx="0">
                  <c:v>125</c:v>
                </c:pt>
                <c:pt idx="1">
                  <c:v>118</c:v>
                </c:pt>
                <c:pt idx="2">
                  <c:v>129</c:v>
                </c:pt>
                <c:pt idx="3">
                  <c:v>125</c:v>
                </c:pt>
                <c:pt idx="4">
                  <c:v>224</c:v>
                </c:pt>
                <c:pt idx="5">
                  <c:v>202</c:v>
                </c:pt>
                <c:pt idx="6">
                  <c:v>316</c:v>
                </c:pt>
                <c:pt idx="7">
                  <c:v>348</c:v>
                </c:pt>
                <c:pt idx="8">
                  <c:v>365</c:v>
                </c:pt>
              </c:numCache>
            </c:numRef>
          </c:val>
        </c:ser>
        <c:ser>
          <c:idx val="1"/>
          <c:order val="1"/>
          <c:tx>
            <c:strRef>
              <c:f>'[Coordinator Contacts Statistics.xlsx]Contact Summary'!$C$3</c:f>
              <c:strCache>
                <c:ptCount val="1"/>
                <c:pt idx="0">
                  <c:v>Follow Up</c:v>
                </c:pt>
              </c:strCache>
            </c:strRef>
          </c:tx>
          <c:invertIfNegative val="0"/>
          <c:cat>
            <c:strRef>
              <c:f>'[Coordinator Contacts Statistics.xlsx]Contact Summary'!$A$4:$A$12</c:f>
              <c:strCache>
                <c:ptCount val="9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</c:strCache>
            </c:strRef>
          </c:cat>
          <c:val>
            <c:numRef>
              <c:f>'[Coordinator Contacts Statistics.xlsx]Contact Summary'!$C$4:$C$12</c:f>
              <c:numCache>
                <c:formatCode>General</c:formatCode>
                <c:ptCount val="9"/>
                <c:pt idx="0">
                  <c:v>69</c:v>
                </c:pt>
                <c:pt idx="1">
                  <c:v>83</c:v>
                </c:pt>
                <c:pt idx="2">
                  <c:v>63</c:v>
                </c:pt>
                <c:pt idx="3">
                  <c:v>63</c:v>
                </c:pt>
                <c:pt idx="4">
                  <c:v>95</c:v>
                </c:pt>
                <c:pt idx="5">
                  <c:v>84</c:v>
                </c:pt>
                <c:pt idx="6">
                  <c:v>120</c:v>
                </c:pt>
                <c:pt idx="7">
                  <c:v>113</c:v>
                </c:pt>
                <c:pt idx="8">
                  <c:v>124</c:v>
                </c:pt>
              </c:numCache>
            </c:numRef>
          </c:val>
        </c:ser>
        <c:ser>
          <c:idx val="2"/>
          <c:order val="2"/>
          <c:tx>
            <c:strRef>
              <c:f>'[Coordinator Contacts Statistics.xlsx]Contact Summary'!$D$3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'[Coordinator Contacts Statistics.xlsx]Contact Summary'!$A$4:$A$12</c:f>
              <c:strCache>
                <c:ptCount val="9"/>
                <c:pt idx="0">
                  <c:v>02-03</c:v>
                </c:pt>
                <c:pt idx="1">
                  <c:v>03-04</c:v>
                </c:pt>
                <c:pt idx="2">
                  <c:v>04-05</c:v>
                </c:pt>
                <c:pt idx="3">
                  <c:v>05-06</c:v>
                </c:pt>
                <c:pt idx="4">
                  <c:v>06-07</c:v>
                </c:pt>
                <c:pt idx="5">
                  <c:v>07-08</c:v>
                </c:pt>
                <c:pt idx="6">
                  <c:v>08-09</c:v>
                </c:pt>
                <c:pt idx="7">
                  <c:v>09-10</c:v>
                </c:pt>
                <c:pt idx="8">
                  <c:v>10-11</c:v>
                </c:pt>
              </c:strCache>
            </c:strRef>
          </c:cat>
          <c:val>
            <c:numRef>
              <c:f>'[Coordinator Contacts Statistics.xlsx]Contact Summary'!$D$4:$D$12</c:f>
              <c:numCache>
                <c:formatCode>General</c:formatCode>
                <c:ptCount val="9"/>
                <c:pt idx="0">
                  <c:v>194</c:v>
                </c:pt>
                <c:pt idx="1">
                  <c:v>201</c:v>
                </c:pt>
                <c:pt idx="2">
                  <c:v>192</c:v>
                </c:pt>
                <c:pt idx="3">
                  <c:v>188</c:v>
                </c:pt>
                <c:pt idx="4">
                  <c:v>319</c:v>
                </c:pt>
                <c:pt idx="5">
                  <c:v>286</c:v>
                </c:pt>
                <c:pt idx="6">
                  <c:v>436</c:v>
                </c:pt>
                <c:pt idx="7">
                  <c:v>461</c:v>
                </c:pt>
                <c:pt idx="8">
                  <c:v>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87488"/>
        <c:axId val="155088048"/>
        <c:axId val="0"/>
      </c:bar3DChart>
      <c:catAx>
        <c:axId val="15508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088048"/>
        <c:crosses val="autoZero"/>
        <c:auto val="1"/>
        <c:lblAlgn val="ctr"/>
        <c:lblOffset val="100"/>
        <c:noMultiLvlLbl val="0"/>
      </c:catAx>
      <c:valAx>
        <c:axId val="15508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87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80431846019247599"/>
          <c:y val="0.22105711922466018"/>
          <c:w val="0.14488788901387326"/>
          <c:h val="0.1831180615653528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29A730A-4A90-42F2-BCB4-9FBF04E0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BBF1F86-0E75-4430-BE3C-E0EB0B30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1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defRPr b="0" i="0"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defRPr b="0" i="0"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defRPr b="0" i="0">
                <a:latin typeface="Trebuchet MS"/>
                <a:cs typeface="Trebuchet MS"/>
              </a:defRPr>
            </a:lvl4pPr>
            <a:lvl5pPr>
              <a:defRPr b="0" i="1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ECD63F"/>
              </a:buClr>
              <a:buFont typeface="Arial"/>
              <a:buChar char="•"/>
              <a:defRPr sz="2000"/>
            </a:lvl2pPr>
            <a:lvl3pPr>
              <a:buClr>
                <a:srgbClr val="ECD63F"/>
              </a:buClr>
              <a:buFont typeface="Arial"/>
              <a:buChar char="•"/>
              <a:defRPr sz="1800"/>
            </a:lvl3pPr>
            <a:lvl4pPr>
              <a:buClr>
                <a:srgbClr val="ECD63F"/>
              </a:buClr>
              <a:buFont typeface="Arial"/>
              <a:buChar char="•"/>
              <a:defRPr sz="1600"/>
            </a:lvl4pPr>
            <a:lvl5pPr>
              <a:buClr>
                <a:srgbClr val="ECD63F"/>
              </a:buClr>
              <a:buFontTx/>
              <a:buNone/>
              <a:defRPr sz="160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D5C139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>
                <a:srgbClr val="ECD63F"/>
              </a:buClr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rgbClr val="808080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416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B7C8B1-71EA-41C2-81F4-34F5A05A0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OPPtemp3flatS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6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pitchFamily="-123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pitchFamily="-123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1.ppt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52450" y="2891480"/>
            <a:ext cx="7505700" cy="33569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000" b="1" dirty="0" smtClean="0">
                <a:ea typeface="ＭＳ Ｐゴシック" pitchFamily="-123" charset="-128"/>
              </a:rPr>
              <a:t/>
            </a:r>
            <a:br>
              <a:rPr lang="en-US" sz="1000" b="1" dirty="0" smtClean="0">
                <a:ea typeface="ＭＳ Ｐゴシック" pitchFamily="-123" charset="-128"/>
              </a:rPr>
            </a:br>
            <a:r>
              <a:rPr lang="en-US" sz="7200" b="1" dirty="0" smtClean="0">
                <a:ea typeface="ＭＳ Ｐゴシック" pitchFamily="-123" charset="-128"/>
              </a:rPr>
              <a:t>WELCOME</a:t>
            </a:r>
            <a:r>
              <a:rPr lang="en-US" sz="2000" b="1" dirty="0" smtClean="0">
                <a:ea typeface="ＭＳ Ｐゴシック" pitchFamily="-123" charset="-128"/>
              </a:rPr>
              <a:t/>
            </a:r>
            <a:br>
              <a:rPr lang="en-US" sz="2000" b="1" dirty="0" smtClean="0">
                <a:ea typeface="ＭＳ Ｐゴシック" pitchFamily="-123" charset="-128"/>
              </a:rPr>
            </a:br>
            <a:r>
              <a:rPr lang="en-US" sz="4800" b="1" dirty="0" smtClean="0">
                <a:ea typeface="ＭＳ Ｐゴシック" pitchFamily="-123" charset="-128"/>
              </a:rPr>
              <a:t>An Introduction to Your UB EAP</a:t>
            </a:r>
            <a:r>
              <a:rPr lang="en-US" sz="5000" b="1" dirty="0" smtClean="0">
                <a:ea typeface="ＭＳ Ｐゴシック" pitchFamily="-123" charset="-128"/>
              </a:rPr>
              <a:t/>
            </a:r>
            <a:br>
              <a:rPr lang="en-US" sz="5000" b="1" dirty="0" smtClean="0">
                <a:ea typeface="ＭＳ Ｐゴシック" pitchFamily="-123" charset="-128"/>
              </a:rPr>
            </a:br>
            <a:endParaRPr lang="en-US" sz="5000" b="1" dirty="0" smtClean="0">
              <a:ea typeface="ＭＳ Ｐゴシック" pitchFamily="-123" charset="-128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29411" y="950956"/>
            <a:ext cx="65595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7225"/>
            <a:ext cx="9144000" cy="847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 smtClean="0">
                <a:latin typeface="Georgia" pitchFamily="-123" charset="0"/>
                <a:ea typeface="ＭＳ Ｐゴシック" pitchFamily="-123" charset="-128"/>
              </a:rPr>
              <a:t>ROLE OF COORDINATOR </a:t>
            </a:r>
            <a:endParaRPr lang="en-US" sz="4400" dirty="0" smtClean="0">
              <a:latin typeface="Georgia" pitchFamily="-123" charset="0"/>
              <a:ea typeface="ＭＳ Ｐゴシック" pitchFamily="-123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333500"/>
            <a:ext cx="9144000" cy="552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Comply with agency policies &amp; procedures.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Maintain professional certifications.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Assist with UB training opportunities.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Maintain monthly statistics.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Coordinate return-to-work meetings.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Demonstrate professional and ethical behavior.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Assist the EAP Committee.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Offer  CISM services.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dirty="0" smtClean="0">
              <a:latin typeface="Georgia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458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smtClean="0">
                <a:latin typeface="Georgia" pitchFamily="18" charset="0"/>
                <a:ea typeface="ＭＳ Ｐゴシック"/>
                <a:cs typeface="ＭＳ Ｐゴシック"/>
              </a:rPr>
              <a:t>EAP COORDINATORS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endParaRPr lang="en-US" sz="4000" u="sng" kern="0" dirty="0">
              <a:solidFill>
                <a:schemeClr val="tx2"/>
              </a:solidFill>
              <a:latin typeface="Trebuchet MS"/>
              <a:ea typeface="ＭＳ Ｐゴシック" pitchFamily="122" charset="-128"/>
              <a:cs typeface="Trebuchet M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sz="4000" u="sng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endParaRPr lang="en-US" sz="4000" u="sng" kern="0" dirty="0">
              <a:solidFill>
                <a:schemeClr val="tx2"/>
              </a:solidFill>
              <a:latin typeface="Trebuchet MS"/>
              <a:ea typeface="ＭＳ Ｐゴシック" pitchFamily="122" charset="-128"/>
              <a:cs typeface="Trebuchet M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u="sng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Susan Bagdasarian, M.S.	        Crystal Kaczmarek-Bogner, M.Ed.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(at 110 HRD)			        (at 156 Parker Hall)			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endParaRPr lang="en-US" sz="5400" u="sng" kern="0" dirty="0">
              <a:solidFill>
                <a:schemeClr val="tx2"/>
              </a:solidFill>
              <a:latin typeface="Trebuchet MS"/>
              <a:ea typeface="ＭＳ Ｐゴシック" pitchFamily="122" charset="-128"/>
              <a:cs typeface="Trebuchet M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sz="4000" u="sng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         </a:t>
            </a:r>
            <a:endParaRPr lang="en-US" kern="0" dirty="0">
              <a:solidFill>
                <a:schemeClr val="tx2"/>
              </a:solidFill>
              <a:latin typeface="Trebuchet MS"/>
              <a:ea typeface="ＭＳ Ｐゴシック" pitchFamily="122" charset="-128"/>
              <a:cs typeface="Trebuchet M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u="sng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Neil </a:t>
            </a:r>
            <a:r>
              <a:rPr lang="en-US" u="sng" kern="0" dirty="0" err="1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McGillicuddy</a:t>
            </a:r>
            <a:r>
              <a:rPr lang="en-US" u="sng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, Ph.D.	        Christopher Siuta, Ph.D., LMHC</a:t>
            </a:r>
            <a:endParaRPr lang="en-US" kern="0" dirty="0">
              <a:solidFill>
                <a:schemeClr val="tx2"/>
              </a:solidFill>
              <a:latin typeface="Trebuchet MS"/>
              <a:ea typeface="ＭＳ Ｐゴシック" pitchFamily="122" charset="-128"/>
              <a:cs typeface="Trebuchet M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en-US" kern="0" dirty="0">
                <a:solidFill>
                  <a:schemeClr val="tx2"/>
                </a:solidFill>
                <a:latin typeface="Trebuchet MS"/>
                <a:ea typeface="ＭＳ Ｐゴシック" pitchFamily="122" charset="-128"/>
                <a:cs typeface="Trebuchet MS"/>
              </a:rPr>
              <a:t>(at 1021 Main Street)	        (at 156 Parker Hall)</a:t>
            </a:r>
            <a:endParaRPr lang="en-US" kern="0" dirty="0">
              <a:solidFill>
                <a:schemeClr val="bg1"/>
              </a:solidFill>
              <a:latin typeface="Trebuchet MS"/>
              <a:ea typeface="ＭＳ Ｐゴシック" pitchFamily="122" charset="-128"/>
              <a:cs typeface="Trebuchet MS"/>
            </a:endParaRPr>
          </a:p>
        </p:txBody>
      </p:sp>
      <p:pic>
        <p:nvPicPr>
          <p:cNvPr id="2053" name="Picture 6" descr="mcgilicudd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3760788"/>
            <a:ext cx="944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siuta.jpg"/>
          <p:cNvPicPr>
            <a:picLocks noChangeAspect="1"/>
          </p:cNvPicPr>
          <p:nvPr/>
        </p:nvPicPr>
        <p:blipFill>
          <a:blip r:embed="rId4" cstate="print"/>
          <a:srcRect l="16000" t="2652" r="12801"/>
          <a:stretch>
            <a:fillRect/>
          </a:stretch>
        </p:blipFill>
        <p:spPr bwMode="auto">
          <a:xfrm>
            <a:off x="4394200" y="3760788"/>
            <a:ext cx="946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5" cstate="print"/>
          <a:srcRect l="23532" r="31769" b="5492"/>
          <a:stretch>
            <a:fillRect/>
          </a:stretch>
        </p:blipFill>
        <p:spPr bwMode="auto">
          <a:xfrm>
            <a:off x="4479925" y="1371600"/>
            <a:ext cx="9731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8138" y="1473200"/>
          <a:ext cx="11572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Bitmap Image" r:id="rId6" imgW="4390476" imgH="5533333" progId="PBrush">
                  <p:embed/>
                </p:oleObj>
              </mc:Choice>
              <mc:Fallback>
                <p:oleObj name="Bitmap Image" r:id="rId6" imgW="4390476" imgH="553333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473200"/>
                        <a:ext cx="1157287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9144000" cy="835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6000" dirty="0" smtClean="0">
                <a:ea typeface="ＭＳ Ｐゴシック" pitchFamily="-123" charset="-128"/>
              </a:rPr>
              <a:t>QUESTIONS?</a:t>
            </a:r>
          </a:p>
        </p:txBody>
      </p:sp>
      <p:sp>
        <p:nvSpPr>
          <p:cNvPr id="36867" name="Rectangle 1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71600" y="1600200"/>
            <a:ext cx="7772400" cy="453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400" smtClean="0">
              <a:solidFill>
                <a:schemeClr val="tx2"/>
              </a:solidFill>
              <a:ea typeface="ＭＳ Ｐゴシック" pitchFamily="-123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4400" smtClean="0">
              <a:solidFill>
                <a:schemeClr val="tx2"/>
              </a:solidFill>
              <a:ea typeface="ＭＳ Ｐゴシック" pitchFamily="-123" charset="-128"/>
            </a:endParaRPr>
          </a:p>
        </p:txBody>
      </p:sp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1984375"/>
            <a:ext cx="5192713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dirty="0" smtClean="0">
                <a:latin typeface="Georgia" pitchFamily="18" charset="0"/>
              </a:rPr>
              <a:t>CONTACT US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6600" dirty="0" smtClean="0"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algn="ctr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 smtClean="0">
                <a:latin typeface="Georgia" pitchFamily="18" charset="0"/>
              </a:rPr>
              <a:t>156 Parker Hall (South Campus)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 smtClean="0">
                <a:latin typeface="Georgia" pitchFamily="18" charset="0"/>
              </a:rPr>
              <a:t>Phone: 645-4461	</a:t>
            </a:r>
          </a:p>
          <a:p>
            <a:pPr marL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 smtClean="0">
                <a:latin typeface="Georgia" pitchFamily="18" charset="0"/>
              </a:rPr>
              <a:t>Website: </a:t>
            </a:r>
            <a:r>
              <a:rPr lang="en-US" sz="4000" u="sng" dirty="0" smtClean="0">
                <a:latin typeface="Georgia" pitchFamily="18" charset="0"/>
              </a:rPr>
              <a:t>eap.buffalo.edu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828800"/>
            <a:ext cx="8746667" cy="228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666750"/>
            <a:ext cx="9144000" cy="952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400" dirty="0" smtClean="0">
                <a:latin typeface="Georgia" pitchFamily="-123" charset="0"/>
                <a:ea typeface="ＭＳ Ｐゴシック" pitchFamily="-123" charset="-128"/>
              </a:rPr>
              <a:t>WHAT IS THE UB EAP?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33450"/>
            <a:ext cx="9144000" cy="6305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eorgia" pitchFamily="18" charset="0"/>
              </a:rPr>
              <a:t>FREE benefit offered to all UB employees, family members &amp; retirees.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eorgia" pitchFamily="18" charset="0"/>
              </a:rPr>
              <a:t>VOLUNTARY, professional &amp; </a:t>
            </a:r>
            <a:r>
              <a:rPr lang="en-US" sz="3600" i="1" dirty="0" smtClean="0">
                <a:latin typeface="Georgia" pitchFamily="18" charset="0"/>
              </a:rPr>
              <a:t>confidential</a:t>
            </a:r>
            <a:r>
              <a:rPr lang="en-US" sz="3600" dirty="0" smtClean="0">
                <a:latin typeface="Georgia" pitchFamily="18" charset="0"/>
              </a:rPr>
              <a:t> assistance program.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eorgia" pitchFamily="18" charset="0"/>
              </a:rPr>
              <a:t>Information, assessment, &amp; referral </a:t>
            </a:r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eorgia" pitchFamily="18" charset="0"/>
              </a:rPr>
              <a:t>Organization/department consultations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eorgia" pitchFamily="18" charset="0"/>
              </a:rPr>
              <a:t>Work-life programming.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57225"/>
            <a:ext cx="9144000" cy="733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123" charset="-128"/>
              </a:rPr>
              <a:t>CONFIDENTIALITY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33500"/>
            <a:ext cx="9144000" cy="5524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dirty="0" smtClean="0">
                <a:ea typeface="ＭＳ Ｐゴシック" pitchFamily="-123" charset="-128"/>
              </a:rPr>
              <a:t>All</a:t>
            </a:r>
            <a:r>
              <a:rPr lang="en-US" sz="3200" dirty="0" smtClean="0">
                <a:ea typeface="ＭＳ Ｐゴシック" pitchFamily="-123" charset="-128"/>
              </a:rPr>
              <a:t> contacts are confidential, </a:t>
            </a:r>
            <a:r>
              <a:rPr lang="en-US" sz="3200" i="1" dirty="0" smtClean="0">
                <a:ea typeface="ＭＳ Ｐゴシック" pitchFamily="-123" charset="-128"/>
              </a:rPr>
              <a:t>except</a:t>
            </a:r>
            <a:r>
              <a:rPr lang="en-US" sz="3200" dirty="0" smtClean="0">
                <a:ea typeface="ＭＳ Ｐゴシック" pitchFamily="-123" charset="-128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ea typeface="ＭＳ Ｐゴシック" pitchFamily="-123" charset="-128"/>
              </a:rPr>
              <a:t>where information is required by law, executive order, or agency work rule, to be disclosed;</a:t>
            </a:r>
          </a:p>
          <a:p>
            <a:pPr eaLnBrk="1" hangingPunct="1">
              <a:buFontTx/>
              <a:buChar char="•"/>
            </a:pPr>
            <a:endParaRPr lang="en-US" sz="1100" dirty="0" smtClean="0">
              <a:ea typeface="ＭＳ Ｐゴシック" pitchFamily="-123" charset="-128"/>
            </a:endParaRPr>
          </a:p>
          <a:p>
            <a:pPr eaLnBrk="1" hangingPunct="1">
              <a:buFontTx/>
              <a:buChar char="•"/>
            </a:pPr>
            <a:r>
              <a:rPr lang="en-US" sz="3200" dirty="0" smtClean="0">
                <a:ea typeface="ＭＳ Ｐゴシック" pitchFamily="-123" charset="-128"/>
              </a:rPr>
              <a:t>where there is reasonable belief an individual's conduct places him/her, or another person in imminent threat of bodily harm;</a:t>
            </a:r>
          </a:p>
          <a:p>
            <a:pPr eaLnBrk="1" hangingPunct="1">
              <a:buFontTx/>
              <a:buChar char="•"/>
            </a:pPr>
            <a:endParaRPr lang="en-US" sz="1100" dirty="0" smtClean="0">
              <a:ea typeface="ＭＳ Ｐゴシック" pitchFamily="-123" charset="-128"/>
            </a:endParaRPr>
          </a:p>
          <a:p>
            <a:pPr eaLnBrk="1" hangingPunct="1">
              <a:buFontTx/>
              <a:buChar char="•"/>
            </a:pPr>
            <a:r>
              <a:rPr lang="en-US" sz="3200" dirty="0" smtClean="0">
                <a:ea typeface="ＭＳ Ｐゴシック" pitchFamily="-123" charset="-128"/>
              </a:rPr>
              <a:t>where there is reasonable belief child abuse (physical, emotional, sexual) or neglect has been or will be committed.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endParaRPr lang="en-US" dirty="0" smtClean="0">
              <a:ea typeface="ＭＳ Ｐゴシック" pitchFamily="-123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010900" y="15240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900" y="152400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28650"/>
            <a:ext cx="91440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400" dirty="0" smtClean="0">
                <a:latin typeface="Georgia" pitchFamily="-123" charset="0"/>
                <a:ea typeface="ＭＳ Ｐゴシック" pitchFamily="-123" charset="-128"/>
              </a:rPr>
              <a:t>EAP Standards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66800"/>
            <a:ext cx="9144000" cy="579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SzPct val="150000"/>
            </a:pPr>
            <a:endParaRPr lang="en-US" dirty="0" smtClean="0">
              <a:latin typeface="Trebuchet MS" pitchFamily="-123" charset="0"/>
              <a:ea typeface="ＭＳ Ｐゴシック" pitchFamily="-123" charset="-128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Consultation with, training of, and assistance to work organization leadership (managers, supervisors, and union officials) seeking to manage troubled employees, enhance the work environment, and improve employee job performance.</a:t>
            </a:r>
          </a:p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  <a:p>
            <a:pPr eaLnBrk="1" hangingPunct="1">
              <a:buSzPct val="150000"/>
            </a:pPr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</p:txBody>
      </p:sp>
      <p:pic>
        <p:nvPicPr>
          <p:cNvPr id="9220" name="Picture 9" descr="C:\Documents and Settings\clk6\Local Settings\Temporary Internet Files\Content.IE5\42ZD7ZSV\MPj04094170000[1].jpg"/>
          <p:cNvPicPr>
            <a:picLocks noChangeAspect="1" noChangeArrowheads="1"/>
          </p:cNvPicPr>
          <p:nvPr/>
        </p:nvPicPr>
        <p:blipFill>
          <a:blip r:embed="rId2" cstate="print"/>
          <a:srcRect t="26944" b="44722"/>
          <a:stretch>
            <a:fillRect/>
          </a:stretch>
        </p:blipFill>
        <p:spPr bwMode="auto">
          <a:xfrm>
            <a:off x="2081705" y="4868918"/>
            <a:ext cx="45180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57213"/>
            <a:ext cx="9144000" cy="852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400" dirty="0" smtClean="0">
                <a:latin typeface="Georgia" pitchFamily="-123" charset="0"/>
                <a:ea typeface="ＭＳ Ｐゴシック" pitchFamily="-123" charset="-128"/>
              </a:rPr>
              <a:t>EAP Standards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210962"/>
            <a:ext cx="9144000" cy="50909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3600" dirty="0" smtClean="0">
              <a:latin typeface="Georgia" pitchFamily="-123" charset="0"/>
              <a:ea typeface="ＭＳ Ｐゴシック" pitchFamily="-123" charset="-128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3600" dirty="0" smtClean="0">
                <a:latin typeface="Georgia" pitchFamily="-123" charset="0"/>
                <a:ea typeface="ＭＳ Ｐゴシック" pitchFamily="-123" charset="-128"/>
              </a:rPr>
              <a:t>Confidential and timely problem identification/assessment services for employee clients with personal issues that may affect job performance.</a:t>
            </a:r>
          </a:p>
          <a:p>
            <a:pPr eaLnBrk="1" hangingPunct="1">
              <a:lnSpc>
                <a:spcPct val="150000"/>
              </a:lnSpc>
              <a:buSzPct val="150000"/>
              <a:buFont typeface="Wingdings" pitchFamily="2" charset="2"/>
              <a:buNone/>
            </a:pPr>
            <a:endParaRPr lang="en-US" sz="1200" b="1" dirty="0" smtClean="0">
              <a:latin typeface="Georgia" pitchFamily="-123" charset="0"/>
              <a:ea typeface="ＭＳ Ｐゴシック" pitchFamily="-123" charset="-128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3600" dirty="0" smtClean="0">
                <a:latin typeface="Georgia" pitchFamily="-123" charset="0"/>
                <a:ea typeface="ＭＳ Ｐゴシック" pitchFamily="-123" charset="-128"/>
              </a:rPr>
              <a:t>Provide critical incident stress management services.</a:t>
            </a:r>
          </a:p>
        </p:txBody>
      </p:sp>
      <p:pic>
        <p:nvPicPr>
          <p:cNvPr id="10244" name="Picture 11" descr="C:\Documents and Settings\clk6\Local Settings\Temporary Internet Files\Content.IE5\PN40YJ6C\MPj04221220000[1].jpg"/>
          <p:cNvPicPr>
            <a:picLocks noChangeAspect="1" noChangeArrowheads="1"/>
          </p:cNvPicPr>
          <p:nvPr/>
        </p:nvPicPr>
        <p:blipFill>
          <a:blip r:embed="rId2" cstate="print"/>
          <a:srcRect l="25313" b="32455"/>
          <a:stretch>
            <a:fillRect/>
          </a:stretch>
        </p:blipFill>
        <p:spPr bwMode="auto">
          <a:xfrm>
            <a:off x="6642537" y="4096312"/>
            <a:ext cx="2501463" cy="14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Documents and Settings\clk6\Local Settings\Temporary Internet Files\Content.IE5\WJL820WE\MPj04223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276350"/>
            <a:ext cx="432752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800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400" dirty="0" smtClean="0">
                <a:latin typeface="Georgia" pitchFamily="-123" charset="0"/>
                <a:ea typeface="ＭＳ Ｐゴシック" pitchFamily="-123" charset="-128"/>
              </a:rPr>
              <a:t>WE CAN HELP WITH: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1409700"/>
            <a:ext cx="4857750" cy="558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endParaRPr lang="en-US" sz="3200" smtClean="0">
              <a:latin typeface="Georgia" pitchFamily="-123" charset="0"/>
              <a:ea typeface="ＭＳ Ｐゴシック" pitchFamily="-123" charset="-128"/>
            </a:endParaRP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endParaRPr lang="en-US" sz="3200" smtClean="0">
              <a:latin typeface="Georgia" pitchFamily="-123" charset="0"/>
              <a:ea typeface="ＭＳ Ｐゴシック" pitchFamily="-123" charset="-128"/>
            </a:endParaRP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endParaRPr lang="en-US" sz="3200" smtClean="0">
              <a:latin typeface="Georgia" pitchFamily="-123" charset="0"/>
              <a:ea typeface="ＭＳ Ｐゴシック" pitchFamily="-123" charset="-128"/>
            </a:endParaRP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Addictions 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Career/ Retirement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Child/ Elder Care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Critical Incident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SzPct val="120000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Stress Management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Financial Issues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smtClean="0">
                <a:latin typeface="Georgia" pitchFamily="-123" charset="0"/>
                <a:ea typeface="ＭＳ Ｐゴシック" pitchFamily="-123" charset="-128"/>
              </a:rPr>
              <a:t>Grief and Loss</a:t>
            </a:r>
          </a:p>
          <a:p>
            <a:pPr marL="0" indent="0" eaLnBrk="1" hangingPunct="1">
              <a:lnSpc>
                <a:spcPct val="90000"/>
              </a:lnSpc>
              <a:buSzPct val="120000"/>
            </a:pPr>
            <a:endParaRPr lang="en-US" sz="3200" smtClean="0">
              <a:latin typeface="Georgia" pitchFamily="-123" charset="0"/>
              <a:ea typeface="ＭＳ Ｐゴシック" pitchFamily="-123" charset="-128"/>
            </a:endParaRPr>
          </a:p>
          <a:p>
            <a:pPr marL="0" indent="0" eaLnBrk="1" hangingPunct="1">
              <a:lnSpc>
                <a:spcPct val="90000"/>
              </a:lnSpc>
              <a:buSzPct val="120000"/>
            </a:pPr>
            <a:endParaRPr lang="en-US" sz="3200" smtClean="0">
              <a:latin typeface="Georgia" pitchFamily="-123" charset="0"/>
              <a:ea typeface="ＭＳ Ｐゴシック" pitchFamily="-123" charset="-128"/>
            </a:endParaRP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endParaRPr lang="en-US" sz="3600" smtClean="0">
              <a:latin typeface="Georgia" pitchFamily="-123" charset="0"/>
              <a:ea typeface="ＭＳ Ｐゴシック" pitchFamily="-123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mtClean="0">
              <a:latin typeface="Trebuchet MS" pitchFamily="-123" charset="0"/>
              <a:ea typeface="ＭＳ Ｐゴシック" pitchFamily="-123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mtClean="0">
              <a:latin typeface="Trebuchet MS" pitchFamily="-123" charset="0"/>
              <a:ea typeface="ＭＳ Ｐゴシック" pitchFamily="-123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mtClean="0">
              <a:latin typeface="Trebuchet MS" pitchFamily="-123" charset="0"/>
              <a:ea typeface="ＭＳ Ｐゴシック" pitchFamily="-123" charset="-128"/>
            </a:endParaRPr>
          </a:p>
        </p:txBody>
      </p:sp>
      <p:sp>
        <p:nvSpPr>
          <p:cNvPr id="1229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324350" y="1524000"/>
            <a:ext cx="4819650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Legal Concerns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Life-changing Events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Mental/Physical          	Health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Relationship Issues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Stress Management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Organizational  </a:t>
            </a:r>
            <a:b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</a:b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   Issues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Veterans Issues</a:t>
            </a:r>
          </a:p>
          <a:p>
            <a:pPr marL="0" indent="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sz="3200" b="1" dirty="0" smtClean="0">
                <a:latin typeface="Georgia" pitchFamily="-123" charset="0"/>
                <a:ea typeface="ＭＳ Ｐゴシック" pitchFamily="-123" charset="-128"/>
              </a:rPr>
              <a:t>Other Concerns</a:t>
            </a:r>
          </a:p>
          <a:p>
            <a:pPr marL="0" indent="0" eaLnBrk="1" hangingPunct="1"/>
            <a:endParaRPr lang="en-US" dirty="0" smtClean="0">
              <a:latin typeface="Trebuchet MS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30355" y="1068860"/>
          <a:ext cx="4797700" cy="287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88691" y="1309817"/>
          <a:ext cx="3583459" cy="4292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66677"/>
                <a:gridCol w="473617"/>
                <a:gridCol w="1969548"/>
                <a:gridCol w="473617"/>
              </a:tblGrid>
              <a:tr h="12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Sort </a:t>
                      </a:r>
                      <a:r>
                        <a:rPr lang="en-US" sz="1000" dirty="0" err="1"/>
                        <a:t>Seq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Code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Long Name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10-11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AA/LR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Affirmative Action/Labor Relations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B/G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Bereavement/Grief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C/R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Career/Retirement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Child Care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Conflict/Anger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Consumer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DV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Domestic Violence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EC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Elder Care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Financial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Gambling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Health Benefits Information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Health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Housing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Legal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Mental Health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P/F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Parenting/Family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P/HR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Personnel/Human Resource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Relationship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Stress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Substance Abuse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W/P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Workplace/Performance Issues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O/T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Orientations/Training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31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33632" y="963826"/>
          <a:ext cx="8476736" cy="507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00088"/>
            <a:ext cx="9144000" cy="842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 smtClean="0">
                <a:latin typeface="Georgia" pitchFamily="-123" charset="0"/>
                <a:ea typeface="ＭＳ Ｐゴシック" pitchFamily="-123" charset="-128"/>
              </a:rPr>
              <a:t>ROLE OF COORDINATOR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619250"/>
            <a:ext cx="9144000" cy="5238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Minimize client’s distress.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Create a confidential environment.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Listen attentively to client concerns. 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Provide information, assessment, and referral.</a:t>
            </a:r>
          </a:p>
          <a:p>
            <a:pPr eaLnBrk="1" hangingPunct="1">
              <a:spcBef>
                <a:spcPct val="45000"/>
              </a:spcBef>
              <a:buSzPct val="150000"/>
              <a:buFont typeface="Wingdings" pitchFamily="2" charset="2"/>
              <a:buChar char="§"/>
            </a:pPr>
            <a:r>
              <a:rPr lang="en-US" sz="3200" dirty="0" smtClean="0">
                <a:latin typeface="Georgia" pitchFamily="-123" charset="0"/>
                <a:ea typeface="ＭＳ Ｐゴシック" pitchFamily="-123" charset="-128"/>
              </a:rPr>
              <a:t>Maintain extensive database of resources and health benefit information.</a:t>
            </a:r>
          </a:p>
          <a:p>
            <a:pPr eaLnBrk="1" hangingPunct="1">
              <a:spcBef>
                <a:spcPct val="45000"/>
              </a:spcBef>
              <a:buSzPct val="150000"/>
            </a:pPr>
            <a:endParaRPr lang="en-US" sz="3200" dirty="0" smtClean="0">
              <a:latin typeface="Georgia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426</Words>
  <Application>Microsoft Office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Wingdings</vt:lpstr>
      <vt:lpstr>Theme1</vt:lpstr>
      <vt:lpstr>Presentation</vt:lpstr>
      <vt:lpstr>Bitmap Image</vt:lpstr>
      <vt:lpstr> WELCOME An Introduction to Your UB EAP </vt:lpstr>
      <vt:lpstr>WHAT IS THE UB EAP?</vt:lpstr>
      <vt:lpstr>CONFIDENTIALITY</vt:lpstr>
      <vt:lpstr>EAP Standards </vt:lpstr>
      <vt:lpstr>EAP Standards </vt:lpstr>
      <vt:lpstr>WE CAN HELP WITH:</vt:lpstr>
      <vt:lpstr>PowerPoint Presentation</vt:lpstr>
      <vt:lpstr>PowerPoint Presentation</vt:lpstr>
      <vt:lpstr>ROLE OF COORDINATOR</vt:lpstr>
      <vt:lpstr>ROLE OF COORDINATOR </vt:lpstr>
      <vt:lpstr>EAP COORDINATORS</vt:lpstr>
      <vt:lpstr>QUESTIONS?</vt:lpstr>
      <vt:lpstr>PowerPoint Presentation</vt:lpstr>
    </vt:vector>
  </TitlesOfParts>
  <Company>NYS GOER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Goer User 267</dc:creator>
  <cp:lastModifiedBy>Faculty Senate</cp:lastModifiedBy>
  <cp:revision>177</cp:revision>
  <dcterms:created xsi:type="dcterms:W3CDTF">2002-01-14T13:10:44Z</dcterms:created>
  <dcterms:modified xsi:type="dcterms:W3CDTF">2016-07-29T14:58:13Z</dcterms:modified>
</cp:coreProperties>
</file>